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4" r:id="rId18"/>
    <p:sldId id="273" r:id="rId19"/>
    <p:sldId id="275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/>
      <dgm:t>
        <a:bodyPr/>
        <a:lstStyle/>
        <a:p>
          <a:r>
            <a:rPr lang="ru-RU" sz="24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/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/>
      <dgm:t>
        <a:bodyPr/>
        <a:lstStyle/>
        <a:p>
          <a:r>
            <a:rPr lang="ru-RU" sz="20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/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/>
        </a:p>
      </dsp:txBody>
      <dsp:txXfrm rot="16200000">
        <a:off x="1357" y="899"/>
        <a:ext cx="2884289" cy="2884289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/>
        </a:p>
      </dsp:txBody>
      <dsp:txXfrm rot="5400000">
        <a:off x="3168346" y="0"/>
        <a:ext cx="2884289" cy="2884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s4-tmr.edu.yar.ru/sv/dokumenti.html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704977" y="333377"/>
            <a:ext cx="5953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№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«Буратино»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969165" y="6165850"/>
            <a:ext cx="1424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Тутаев.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xmlns="" val="2078688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859" y="3552519"/>
            <a:ext cx="86325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>
              <a:tabLst>
                <a:tab pos="90170" algn="l"/>
              </a:tabLst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культурным практикам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573723"/>
            <a:ext cx="896112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в ДОУ включает:</a:t>
            </a:r>
          </a:p>
          <a:p>
            <a:pPr indent="540385"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20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20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20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622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579695" y="4107766"/>
            <a:ext cx="3367357" cy="2222697"/>
            <a:chOff x="5660061" y="4292285"/>
            <a:chExt cx="3109978" cy="1676428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предметно-пространственная </a:t>
              </a:r>
              <a:r>
                <a:rPr lang="ru-RU" b="1" dirty="0">
                  <a:latin typeface="Arial" pitchFamily="34" charset="0"/>
                  <a:cs typeface="Arial" pitchFamily="34" charset="0"/>
                </a:rPr>
                <a:t>среда</a:t>
              </a:r>
            </a:p>
          </p:txBody>
        </p:sp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336430"/>
            <a:ext cx="3577272" cy="2447905"/>
            <a:chOff x="5018814" y="2003549"/>
            <a:chExt cx="2769150" cy="1865803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2813538" y="872198"/>
            <a:ext cx="2883877" cy="3042800"/>
            <a:chOff x="3053132" y="1181374"/>
            <a:chExt cx="2445826" cy="2747852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053132" y="1181374"/>
              <a:ext cx="2445826" cy="188727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0" y="1645918"/>
            <a:ext cx="3189288" cy="2918145"/>
            <a:chOff x="501" y="1646538"/>
            <a:chExt cx="3189263" cy="2916822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501" y="1646538"/>
              <a:ext cx="2647198" cy="2047044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1" y="4135901"/>
            <a:ext cx="3412296" cy="2349305"/>
            <a:chOff x="414913" y="4366079"/>
            <a:chExt cx="2878177" cy="2053939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723445" y="5123645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414913" y="4366079"/>
              <a:ext cx="2313814" cy="205393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</p:grpSp>
      <p:pic>
        <p:nvPicPr>
          <p:cNvPr id="21506" name="Picture 2" descr="https://gas-kvas.com/uploads/posts/2023-01/1673506863_gas-kvas-com-p-detskie-risunki-pro-druzhbu-v-detskom-sadu-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421" y="4359862"/>
            <a:ext cx="2033025" cy="15247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508" name="Picture 4" descr="https://www.ms-albrechticka.cz/wp-content/uploads/2016/12/shutterstock_3887305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1" y="1842869"/>
            <a:ext cx="1790547" cy="151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510" name="Picture 6" descr="https://mdou-4zato.edu-penza.ru/wp-content/uploads/2022/11/materialno-tehnicheskoe.png"/>
          <p:cNvPicPr>
            <a:picLocks noChangeAspect="1" noChangeArrowheads="1"/>
          </p:cNvPicPr>
          <p:nvPr/>
        </p:nvPicPr>
        <p:blipFill>
          <a:blip r:embed="rId5" cstate="print"/>
          <a:srcRect l="31207" r="33554" b="22090"/>
          <a:stretch>
            <a:fillRect/>
          </a:stretch>
        </p:blipFill>
        <p:spPr bwMode="auto">
          <a:xfrm>
            <a:off x="2996420" y="844063"/>
            <a:ext cx="2483776" cy="1519311"/>
          </a:xfrm>
          <a:prstGeom prst="rect">
            <a:avLst/>
          </a:prstGeom>
          <a:noFill/>
        </p:spPr>
      </p:pic>
      <p:pic>
        <p:nvPicPr>
          <p:cNvPr id="21512" name="Picture 8" descr="http://flomaster.club/uploads/posts/2022-01/1641401264_40-flomaster-club-p-risunki-detei-na-temu-finansovaya-gramotno-4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61658" y="1505245"/>
            <a:ext cx="1407092" cy="1760698"/>
          </a:xfrm>
          <a:prstGeom prst="rect">
            <a:avLst/>
          </a:prstGeom>
          <a:noFill/>
        </p:spPr>
      </p:pic>
      <p:pic>
        <p:nvPicPr>
          <p:cNvPr id="21514" name="Picture 10" descr="https://avatars.mds.yandex.net/i?id=fecb07318714dc43de82ab6be9afeb4b_l-10208766-images-thumbs&amp;n=13"/>
          <p:cNvPicPr>
            <a:picLocks noChangeAspect="1" noChangeArrowheads="1"/>
          </p:cNvPicPr>
          <p:nvPr/>
        </p:nvPicPr>
        <p:blipFill>
          <a:blip r:embed="rId7" cstate="print"/>
          <a:srcRect l="5077" t="40191" r="36307" b="26783"/>
          <a:stretch>
            <a:fillRect/>
          </a:stretch>
        </p:blipFill>
        <p:spPr bwMode="auto">
          <a:xfrm>
            <a:off x="6344529" y="4233856"/>
            <a:ext cx="2447778" cy="10343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956603" y="260650"/>
            <a:ext cx="7624689" cy="375613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1622750"/>
            <a:ext cx="8229600" cy="4032462"/>
          </a:xfrm>
        </p:spPr>
        <p:txBody>
          <a:bodyPr rtlCol="0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149: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чел.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 (ранний возраст)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124 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чел.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 (дошкольный возраст)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endParaRPr lang="ru-RU" alt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5 групп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направленности, </a:t>
            </a:r>
          </a:p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1 группа компенсирующей направленности для детей с ОНР, </a:t>
            </a:r>
          </a:p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1 группа комбинированной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направленности для детей с ЗПР.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Blip>
                <a:blip r:embed="rId2"/>
              </a:buBlip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82157" y="4400521"/>
            <a:ext cx="2487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cap="all" dirty="0"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взаимодействия ДОУ </a:t>
            </a:r>
          </a:p>
          <a:p>
            <a:pPr algn="ctr"/>
            <a:r>
              <a:rPr lang="ru-RU" altLang="ru-RU" sz="2400" b="1" cap="all" dirty="0"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семьями воспитанников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79631" y="1572347"/>
            <a:ext cx="4916621" cy="4828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8933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478995" y="314538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7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267286" y="1556794"/>
            <a:ext cx="8637563" cy="4392613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339186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5083" y="337625"/>
            <a:ext cx="872196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spcAft>
                <a:spcPts val="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Ярославском регионе. 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20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809" y="655907"/>
            <a:ext cx="843182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</a:t>
            </a:r>
            <a:endParaRPr lang="ru-RU" sz="2000" kern="50" dirty="0" smtClean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  <a:p>
            <a:pPr>
              <a:spcAft>
                <a:spcPts val="0"/>
              </a:spcAft>
            </a:pPr>
            <a:r>
              <a:rPr lang="ru-RU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личностное </a:t>
            </a: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20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20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20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5189" y="655481"/>
            <a:ext cx="8625254" cy="430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20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sz="2000" dirty="0"/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sz="2000" dirty="0"/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sz="2000" dirty="0"/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sz="2000" dirty="0">
              <a:effectLst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040" y="635246"/>
            <a:ext cx="8528540" cy="387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sz="2000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20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RU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Патриотическое </a:t>
            </a:r>
            <a:r>
              <a:rPr lang="ru-RU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направление </a:t>
            </a:r>
            <a:r>
              <a:rPr lang="ru-RU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Трудовое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Эстетическое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</a:rPr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774642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2369" y="876629"/>
            <a:ext cx="7990449" cy="4494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sz="2000" dirty="0" smtClean="0"/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 поколения навыков позитивной социализации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69331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основе: 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ds4-tmr.edu.yar.ru/sv/dokumenti.html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28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утверждении федеральной образовательной программы дошкольного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3132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3671" y="328606"/>
            <a:ext cx="8424862" cy="51706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выполнение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xmlns="" val="135679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504" y="480623"/>
            <a:ext cx="8353425" cy="524759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реализовать:</a:t>
            </a:r>
          </a:p>
          <a:p>
            <a:pPr>
              <a:spcAft>
                <a:spcPts val="600"/>
              </a:spcAft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формирование основ его гражданской и культурной идентичности на соответствующем его возрасту  содержании доступными средствами;</a:t>
            </a:r>
          </a:p>
          <a:p>
            <a:pPr>
              <a:spcAft>
                <a:spcPts val="600"/>
              </a:spcAft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единого ядра содержания дошкольного образования 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</a:p>
          <a:p>
            <a:pPr>
              <a:spcAft>
                <a:spcPts val="600"/>
              </a:spcAft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272914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3866" y="302359"/>
            <a:ext cx="8496944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>
              <a:tabLst>
                <a:tab pos="9017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20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разработаны на основе ФГОС ДО (п.1.6. ФГОС ДО), уточнены и расширены в ФОП ДО.</a:t>
            </a:r>
          </a:p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20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20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20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560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707886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23442" y="236810"/>
            <a:ext cx="3287375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</a:p>
        </p:txBody>
      </p:sp>
    </p:spTree>
    <p:extLst>
      <p:ext uri="{BB962C8B-B14F-4D97-AF65-F5344CB8AC3E}">
        <p14:creationId xmlns:p14="http://schemas.microsoft.com/office/powerpoint/2010/main" xmlns="" val="3035241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195755"/>
            <a:ext cx="485137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23451" cy="32146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225083" y="3718679"/>
            <a:ext cx="2700997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51162" y="2685391"/>
            <a:ext cx="3121270" cy="7858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94893" y="3643532"/>
            <a:ext cx="3221502" cy="32144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 algn="ctr"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 algn="ctr"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 algn="ctr"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43004" y="2643188"/>
            <a:ext cx="2700996" cy="7858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86732" y="3678484"/>
            <a:ext cx="2757269" cy="31795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485206" y="3718679"/>
            <a:ext cx="2658794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pPr algn="ctr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6178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63909" y="237224"/>
            <a:ext cx="5554663" cy="382156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400" spc="-15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ОП ДО 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3378" tIns="83378" rIns="83378" bIns="83378" spcCol="1270" anchor="b"/>
          <a:lstStyle/>
          <a:p>
            <a:pPr algn="r" defTabSz="800100">
              <a:lnSpc>
                <a:spcPct val="90000"/>
              </a:lnSpc>
              <a:spcAft>
                <a:spcPct val="35000"/>
              </a:spcAft>
              <a:defRPr/>
            </a:pPr>
            <a:endParaRPr lang="ru-RU" b="1">
              <a:solidFill>
                <a:schemeClr val="l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3378" tIns="83378" rIns="83378" bIns="83378" spcCol="1270" anchor="b"/>
          <a:lstStyle/>
          <a:p>
            <a:pPr algn="r" defTabSz="800100">
              <a:lnSpc>
                <a:spcPct val="90000"/>
              </a:lnSpc>
              <a:spcAft>
                <a:spcPct val="35000"/>
              </a:spcAft>
              <a:defRPr/>
            </a:pPr>
            <a:endParaRPr lang="ru-RU" b="1">
              <a:solidFill>
                <a:schemeClr val="l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199"/>
            <a:ext cx="3131598" cy="735037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9568" tIns="79568" rIns="79568" bIns="79568" spcCol="1270" anchor="b"/>
          <a:lstStyle/>
          <a:p>
            <a:pPr algn="ctr" defTabSz="711200">
              <a:lnSpc>
                <a:spcPct val="90000"/>
              </a:lnSpc>
              <a:spcBef>
                <a:spcPts val="100"/>
              </a:spcBef>
              <a:defRPr/>
            </a:pPr>
            <a:r>
              <a:rPr lang="ru-RU" sz="2000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Учебно-методическая документация</a:t>
            </a:r>
            <a:endParaRPr lang="ru-RU" sz="2000" b="1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37760" y="1039715"/>
            <a:ext cx="4206240" cy="163121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ru-RU" altLang="ru-RU" sz="200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>
              <a:buFontTx/>
              <a:buChar char="-"/>
            </a:pPr>
            <a:r>
              <a:rPr lang="ru-RU" altLang="ru-RU" sz="200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>
              <a:buFontTx/>
              <a:buChar char="-"/>
            </a:pPr>
            <a:r>
              <a:rPr lang="ru-RU" altLang="ru-RU" sz="200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4" y="2855913"/>
            <a:ext cx="4759325" cy="132343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z="20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z="2000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z="2000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z="2000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z="20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z="2000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z="20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z="2000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z="2000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результатов.</a:t>
            </a:r>
            <a:endParaRPr lang="ru-RU" sz="2000" spc="-3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3289" y="4300199"/>
            <a:ext cx="7267160" cy="255454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z="2000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z="2000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z="2000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z="2000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z="2000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z="2000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z="2000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z="2000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z="2000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sz="20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z="2000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z="2000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z="2000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z="20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z="20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sz="20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z="2000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z="2000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z="20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z="2000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z="2000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sz="20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z="2000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z="2000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z="20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z="2000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z="2000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z="20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обучающихся</a:t>
            </a:r>
            <a:r>
              <a:rPr lang="ru-RU" sz="2000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  <a:endParaRPr lang="ru-RU" sz="2000" spc="-3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2468585" y="3992964"/>
            <a:ext cx="791316" cy="214390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5" name="object 4"/>
          <p:cNvSpPr txBox="1"/>
          <p:nvPr/>
        </p:nvSpPr>
        <p:spPr>
          <a:xfrm>
            <a:off x="1280160" y="2954216"/>
            <a:ext cx="2489982" cy="60491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9568" tIns="79568" rIns="79568" bIns="79568" spcCol="1270" anchor="b"/>
          <a:lstStyle/>
          <a:p>
            <a:pPr algn="ctr" defTabSz="711200">
              <a:lnSpc>
                <a:spcPct val="90000"/>
              </a:lnSpc>
              <a:spcBef>
                <a:spcPts val="100"/>
              </a:spcBef>
              <a:defRPr/>
            </a:pPr>
            <a:r>
              <a:rPr lang="ru-RU" sz="2000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Иные компоненты</a:t>
            </a:r>
            <a:endParaRPr lang="ru-RU" sz="2000" b="1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904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745588" y="928468"/>
            <a:ext cx="7948246" cy="3868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771942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1545</Words>
  <Application>Microsoft Office PowerPoint</Application>
  <PresentationFormat>Экран (4:3)</PresentationFormat>
  <Paragraphs>158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Краткая презентация  образовательной программы дошкольного образовательного учреждения (ОП ДО)</vt:lpstr>
      <vt:lpstr>Слайд 2</vt:lpstr>
      <vt:lpstr>Слайд 3</vt:lpstr>
      <vt:lpstr>Слайд 4</vt:lpstr>
      <vt:lpstr>Слайд 5</vt:lpstr>
      <vt:lpstr>Слайд 6</vt:lpstr>
      <vt:lpstr>Структура ОП ДО</vt:lpstr>
      <vt:lpstr>Слайд 8</vt:lpstr>
      <vt:lpstr>Слайд 9</vt:lpstr>
      <vt:lpstr>Слайд 10</vt:lpstr>
      <vt:lpstr>Слайд 11</vt:lpstr>
      <vt:lpstr>Специфика контингента воспитанников ДОУ </vt:lpstr>
      <vt:lpstr>Слайд 13</vt:lpstr>
      <vt:lpstr>        Формы работы по взаимодействию с родителями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воспитатель</cp:lastModifiedBy>
  <cp:revision>14</cp:revision>
  <dcterms:created xsi:type="dcterms:W3CDTF">2023-08-02T09:43:03Z</dcterms:created>
  <dcterms:modified xsi:type="dcterms:W3CDTF">2023-12-27T12:01:03Z</dcterms:modified>
</cp:coreProperties>
</file>